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85" r:id="rId8"/>
    <p:sldId id="286" r:id="rId9"/>
    <p:sldId id="262" r:id="rId10"/>
    <p:sldId id="263" r:id="rId11"/>
    <p:sldId id="264" r:id="rId12"/>
    <p:sldId id="287" r:id="rId13"/>
    <p:sldId id="265" r:id="rId14"/>
    <p:sldId id="266" r:id="rId15"/>
    <p:sldId id="267" r:id="rId16"/>
    <p:sldId id="268" r:id="rId17"/>
    <p:sldId id="28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89" r:id="rId28"/>
    <p:sldId id="278" r:id="rId29"/>
    <p:sldId id="290" r:id="rId30"/>
    <p:sldId id="279" r:id="rId31"/>
    <p:sldId id="280" r:id="rId32"/>
    <p:sldId id="281" r:id="rId33"/>
    <p:sldId id="282" r:id="rId34"/>
    <p:sldId id="283" r:id="rId35"/>
    <p:sldId id="284" r:id="rId36"/>
    <p:sldId id="295" r:id="rId37"/>
    <p:sldId id="293" r:id="rId38"/>
    <p:sldId id="291" r:id="rId39"/>
    <p:sldId id="294" r:id="rId40"/>
    <p:sldId id="292" r:id="rId41"/>
    <p:sldId id="296" r:id="rId42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18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notesMaster" Target="notesMasters/notesMaster1.xml"/><Relationship Id="rId44" Type="http://schemas.openxmlformats.org/officeDocument/2006/relationships/handoutMaster" Target="handoutMasters/handoutMaster1.xml"/><Relationship Id="rId45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A65123-328D-7241-9CD4-5E8A3016A749}" type="datetimeFigureOut">
              <a:rPr lang="fi-FI" smtClean="0"/>
              <a:t>20.2.16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2F2A0-7071-5D48-A169-A41B6200D48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8509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8901F1-1E6E-EB43-A444-AD89C5557570}" type="datetimeFigureOut">
              <a:rPr lang="fi-FI" smtClean="0"/>
              <a:t>20.2.16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6823-0909-CF4D-BC4B-DD03B1BCD89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85666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49AE4-1C72-EB49-BE73-978429B81659}" type="datetime1">
              <a:rPr lang="fi-FI" smtClean="0"/>
              <a:t>20.2.16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4514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9F922-380E-9F42-AE96-68C703BBF510}" type="datetime1">
              <a:rPr lang="fi-FI" smtClean="0"/>
              <a:t>20.2.16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2382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E4016-870F-F648-9D95-4EC48E56D781}" type="datetime1">
              <a:rPr lang="fi-FI" smtClean="0"/>
              <a:t>20.2.16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366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E536C-FD27-784A-8E3B-4F3AF01DAE16}" type="datetime1">
              <a:rPr lang="fi-FI" smtClean="0"/>
              <a:t>20.2.16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018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5F73E-0C8E-1C4D-A89F-FD5DE93F321F}" type="datetime1">
              <a:rPr lang="fi-FI" smtClean="0"/>
              <a:t>20.2.16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535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8122-4001-1343-B253-F5C257CBF5BD}" type="datetime1">
              <a:rPr lang="fi-FI" smtClean="0"/>
              <a:t>20.2.16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6668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E0C3C5-0CC9-FB42-94D9-C2C496C6D4E3}" type="datetime1">
              <a:rPr lang="fi-FI" smtClean="0"/>
              <a:t>20.2.16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51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135313-2AC6-F74B-AC4F-247EA0277416}" type="datetime1">
              <a:rPr lang="fi-FI" smtClean="0"/>
              <a:t>20.2.16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1252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D5AD3-C4B2-814E-922A-D6350BF6F7B5}" type="datetime1">
              <a:rPr lang="fi-FI" smtClean="0"/>
              <a:t>20.2.16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8801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D9495-2F55-744A-B672-F36E16AFA1F0}" type="datetime1">
              <a:rPr lang="fi-FI" smtClean="0"/>
              <a:t>20.2.16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9961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09E6E-40E0-2947-8B41-F4C30CAD06E1}" type="datetime1">
              <a:rPr lang="fi-FI" smtClean="0"/>
              <a:t>20.2.16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99289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merican Typewriter"/>
              </a:defRPr>
            </a:lvl1pPr>
          </a:lstStyle>
          <a:p>
            <a:fld id="{21C261F9-E076-6540-854E-41232113CDB5}" type="datetime1">
              <a:rPr lang="fi-FI" smtClean="0"/>
              <a:t>20.2.16</a:t>
            </a:fld>
            <a:endParaRPr lang="fi-FI" dirty="0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merican Typewriter"/>
              </a:defRPr>
            </a:lvl1pPr>
          </a:lstStyle>
          <a:p>
            <a:r>
              <a:rPr lang="fi-FI" smtClean="0"/>
              <a:t>Mindfulness ja psykoanalyysi, 15.9.2015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merican Typewriter"/>
              </a:defRPr>
            </a:lvl1pPr>
          </a:lstStyle>
          <a:p>
            <a:fld id="{7F54FC3C-96FD-274F-A472-22EC5171F875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7577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merican Typewriter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merican Typewriter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merican Typewriter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merican Typewriter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merican Typewriter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merican Typewriter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MINDFULNESS JA PSYKOANALYYSI – YHTÄLÄISYYKSIÄ JA EROJA</a:t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Lääketieteen filosofian seura 15.9.2015</a:t>
            </a:r>
          </a:p>
          <a:p>
            <a:r>
              <a:rPr lang="fi-FI" dirty="0"/>
              <a:t> </a:t>
            </a:r>
            <a:r>
              <a:rPr lang="fi-FI" i="1" dirty="0" smtClean="0"/>
              <a:t>Jussi </a:t>
            </a:r>
            <a:r>
              <a:rPr lang="fi-FI" i="1" dirty="0" err="1" smtClean="0"/>
              <a:t>Kotkavirta@gmail.com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3878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maailmankuvasta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Tietoinen läsnäolo on </a:t>
            </a:r>
            <a:r>
              <a:rPr lang="fi-FI" dirty="0" smtClean="0"/>
              <a:t>siis alun </a:t>
            </a:r>
            <a:r>
              <a:rPr lang="fi-FI" dirty="0"/>
              <a:t>perin osa </a:t>
            </a:r>
            <a:r>
              <a:rPr lang="fi-FI" dirty="0" smtClean="0"/>
              <a:t>erityisesti </a:t>
            </a:r>
            <a:r>
              <a:rPr lang="fi-FI" dirty="0" err="1" smtClean="0"/>
              <a:t>zen</a:t>
            </a:r>
            <a:r>
              <a:rPr lang="fi-FI" dirty="0" smtClean="0"/>
              <a:t> harjoittamista </a:t>
            </a:r>
            <a:r>
              <a:rPr lang="fi-FI" dirty="0"/>
              <a:t>käytännössä. </a:t>
            </a:r>
            <a:endParaRPr lang="fi-FI" dirty="0" smtClean="0"/>
          </a:p>
          <a:p>
            <a:r>
              <a:rPr lang="fi-FI" dirty="0" smtClean="0"/>
              <a:t>Buddhalaisen maailmakuvan </a:t>
            </a:r>
            <a:r>
              <a:rPr lang="fi-FI" dirty="0"/>
              <a:t>mukaan ihminen on  perimmältään tietämätön oman olemisensa </a:t>
            </a:r>
            <a:r>
              <a:rPr lang="fi-FI" dirty="0" smtClean="0"/>
              <a:t>ja todellisuuden itsensä luonteesta. Kaikki </a:t>
            </a:r>
            <a:r>
              <a:rPr lang="fi-FI" dirty="0"/>
              <a:t>on todellisuuden </a:t>
            </a:r>
            <a:r>
              <a:rPr lang="fi-FI" dirty="0" smtClean="0"/>
              <a:t>syntymisen </a:t>
            </a:r>
            <a:r>
              <a:rPr lang="fi-FI" dirty="0"/>
              <a:t>ja häviämisen alaista, jatkuvassa muutoksessa, vailla </a:t>
            </a:r>
            <a:r>
              <a:rPr lang="fi-FI" dirty="0" smtClean="0"/>
              <a:t>kiinteää </a:t>
            </a:r>
            <a:r>
              <a:rPr lang="fi-FI" dirty="0"/>
              <a:t>rakennetta. </a:t>
            </a:r>
            <a:endParaRPr lang="fi-FI" dirty="0" smtClean="0"/>
          </a:p>
          <a:p>
            <a:r>
              <a:rPr lang="fi-FI" dirty="0" smtClean="0"/>
              <a:t>Buddhalaisuus vierastaa metafysiikkaa samoin kuin uskoa tieteeseen.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2283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maailmankuvasta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Zenin maailmankuvassa </a:t>
            </a:r>
            <a:r>
              <a:rPr lang="fi-FI" dirty="0" smtClean="0"/>
              <a:t>ei ole </a:t>
            </a:r>
            <a:r>
              <a:rPr lang="fi-FI" dirty="0"/>
              <a:t>mitään </a:t>
            </a:r>
            <a:r>
              <a:rPr lang="fi-FI" dirty="0" smtClean="0"/>
              <a:t>pysyvää </a:t>
            </a:r>
            <a:r>
              <a:rPr lang="fi-FI" dirty="0"/>
              <a:t>rakennetta, </a:t>
            </a:r>
            <a:r>
              <a:rPr lang="fi-FI" dirty="0" smtClean="0"/>
              <a:t>minkä mikä voitaisiin hallita tietämällä.</a:t>
            </a:r>
          </a:p>
          <a:p>
            <a:r>
              <a:rPr lang="fi-FI" dirty="0" smtClean="0"/>
              <a:t>Ajatus on, että perustavasta </a:t>
            </a:r>
            <a:r>
              <a:rPr lang="fi-FI" dirty="0"/>
              <a:t>tietämättömyydestä syntyy </a:t>
            </a:r>
            <a:r>
              <a:rPr lang="fi-FI" dirty="0" smtClean="0"/>
              <a:t>helposti pyrkimys </a:t>
            </a:r>
            <a:r>
              <a:rPr lang="fi-FI" dirty="0"/>
              <a:t>hallita todellisuutta </a:t>
            </a:r>
            <a:r>
              <a:rPr lang="fi-FI" dirty="0" smtClean="0"/>
              <a:t>sekä elämää tietämällä, muodostamalla jokin maailmankuva. </a:t>
            </a:r>
            <a:r>
              <a:rPr lang="fi-FI" dirty="0"/>
              <a:t>Juuri tästä </a:t>
            </a:r>
            <a:r>
              <a:rPr lang="fi-FI" dirty="0" smtClean="0"/>
              <a:t>takertumisesta maailmaan, </a:t>
            </a:r>
            <a:r>
              <a:rPr lang="fi-FI" dirty="0"/>
              <a:t>pyrkimyksestä ottaa se haltuun tai omaksi syntyy </a:t>
            </a:r>
            <a:r>
              <a:rPr lang="fi-FI" dirty="0" err="1"/>
              <a:t>zenin</a:t>
            </a:r>
            <a:r>
              <a:rPr lang="fi-FI" dirty="0"/>
              <a:t> mukaan kärsimys.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5343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Tietoinen läsnäolo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Zenin käytännössä tietoinen läsnäolo on keskittymistä nykyhetkeen, mennyttä ja tulevaa koskevien syysuhteiden ja myös muistojen, odotusten, pelkojen, toiveiden työntämistä sivummalle.</a:t>
            </a:r>
          </a:p>
          <a:p>
            <a:r>
              <a:rPr lang="fi-FI" dirty="0" smtClean="0"/>
              <a:t>Ilman </a:t>
            </a:r>
            <a:r>
              <a:rPr lang="fi-FI" dirty="0" err="1" smtClean="0"/>
              <a:t>zenin</a:t>
            </a:r>
            <a:r>
              <a:rPr lang="fi-FI" dirty="0" smtClean="0"/>
              <a:t> maailmankuvaa ja käytäntöä tietoinen läsnäolo on psyykkinen harjoitus, jolla kiireinen nykyihminen vastustaa itsensä kadottamista maailman asioihin.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1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2. Mitä tietoinen läsnäolo on käytännössä?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Tietoinen läsnäolo on keskittymistä nykyisyyteen, tähän hetkeen, ja menneen ja tulevan työntämistä mielessä kauemmas. Se on keskittynyttä tietoisuutta </a:t>
            </a:r>
            <a:r>
              <a:rPr lang="fi-FI" dirty="0" smtClean="0"/>
              <a:t>siitä </a:t>
            </a:r>
            <a:r>
              <a:rPr lang="fi-FI" dirty="0"/>
              <a:t>mitä on </a:t>
            </a:r>
            <a:r>
              <a:rPr lang="fi-FI" dirty="0" smtClean="0"/>
              <a:t>ja mitä on tekemässä </a:t>
            </a:r>
            <a:r>
              <a:rPr lang="fi-FI" dirty="0"/>
              <a:t>juuri </a:t>
            </a:r>
            <a:r>
              <a:rPr lang="fi-FI" dirty="0" smtClean="0"/>
              <a:t>nyt, miltä </a:t>
            </a:r>
            <a:r>
              <a:rPr lang="fi-FI" dirty="0"/>
              <a:t>ruumiissa tuntuu juuri </a:t>
            </a:r>
            <a:r>
              <a:rPr lang="fi-FI" dirty="0" smtClean="0"/>
              <a:t>nyt, mitä mielessä on nyt.. </a:t>
            </a:r>
          </a:p>
          <a:p>
            <a:r>
              <a:rPr lang="fi-FI" dirty="0" smtClean="0"/>
              <a:t>Mietiskelyssä voidaan keskittyä erityisesti hengitykseen, mutta tietoinen läsnäolo merkitsee ylipäätään keskittymistä kulloiseenkin nykyiseen ja vaikkapa ruumiin asentoon, kävelyn liikkeeseen jne.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837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elämänasenteesta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 smtClean="0"/>
              <a:t>Zenissä tarkoitus </a:t>
            </a:r>
            <a:r>
              <a:rPr lang="fi-FI" dirty="0"/>
              <a:t>on </a:t>
            </a:r>
            <a:r>
              <a:rPr lang="fi-FI" dirty="0" smtClean="0"/>
              <a:t>säilyttää tietoinen asenne </a:t>
            </a:r>
            <a:r>
              <a:rPr lang="fi-FI" dirty="0"/>
              <a:t>ja mielentila kaikissa </a:t>
            </a:r>
            <a:r>
              <a:rPr lang="fi-FI" dirty="0" smtClean="0"/>
              <a:t>elämäntilanteissa ja arjen askareissa, </a:t>
            </a:r>
            <a:r>
              <a:rPr lang="fi-FI" dirty="0"/>
              <a:t>niin miellyttävissä kuin vastenmielisissäkin</a:t>
            </a:r>
            <a:r>
              <a:rPr lang="fi-FI" dirty="0" smtClean="0"/>
              <a:t>. Tarkoitus on olla hereillä ja rauhallinen</a:t>
            </a:r>
          </a:p>
          <a:p>
            <a:r>
              <a:rPr lang="fi-FI" dirty="0" smtClean="0"/>
              <a:t>Tietoinen läsnäolo on tie,  ei jokin lopputila.</a:t>
            </a:r>
            <a:r>
              <a:rPr lang="fi-FI" dirty="0" smtClean="0">
                <a:effectLst/>
              </a:rPr>
              <a:t> Se </a:t>
            </a:r>
            <a:r>
              <a:rPr lang="fi-FI" dirty="0" smtClean="0"/>
              <a:t>vaatii </a:t>
            </a:r>
            <a:r>
              <a:rPr lang="fi-FI" dirty="0"/>
              <a:t>kärsivällisyyttä ja jatkuvaa harjoitusta, pettymysten ja </a:t>
            </a:r>
            <a:r>
              <a:rPr lang="fi-FI" dirty="0" smtClean="0"/>
              <a:t>epäonnistumisten, keskeneräisyyden, epätietoisuuden, </a:t>
            </a:r>
            <a:r>
              <a:rPr lang="fi-FI" dirty="0" err="1" smtClean="0"/>
              <a:t>aloittelijuuden</a:t>
            </a:r>
            <a:r>
              <a:rPr lang="fi-FI" dirty="0" smtClean="0"/>
              <a:t> </a:t>
            </a:r>
            <a:r>
              <a:rPr lang="fi-FI" dirty="0"/>
              <a:t>sietämistä. </a:t>
            </a:r>
            <a:endParaRPr lang="fi-FI" dirty="0" smtClean="0"/>
          </a:p>
          <a:p>
            <a:r>
              <a:rPr lang="fi-FI" dirty="0" smtClean="0"/>
              <a:t>Kukaan ei ole mestari tietoisessa </a:t>
            </a:r>
            <a:r>
              <a:rPr lang="fi-FI" dirty="0" err="1" smtClean="0"/>
              <a:t>läsnäolemisessa</a:t>
            </a:r>
            <a:r>
              <a:rPr lang="fi-FI" dirty="0" smtClean="0"/>
              <a:t>.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331691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elämänasenteesta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Eräs </a:t>
            </a:r>
            <a:r>
              <a:rPr lang="fi-FI" dirty="0" err="1" smtClean="0"/>
              <a:t>zen-mestari</a:t>
            </a:r>
            <a:r>
              <a:rPr lang="fi-FI" dirty="0" smtClean="0"/>
              <a:t> on todennut: ”Henkilö näkee itsensä selvästi peilissä, ei ole mitään muuta todellisuutta. Mutta on väistämätöntä, että hän sekoittaa peilikuvan omaan päähänsä.”</a:t>
            </a:r>
          </a:p>
          <a:p>
            <a:r>
              <a:rPr lang="fi-FI" dirty="0" smtClean="0"/>
              <a:t>Peili on havaitsevan mielen metafora. Meillä on vahva taipumus sekoittaa havaintokuva itse todellisuuteen, pitää sitä totena. Zenin mukaan ei kuitenkaan ole todellisuutta sinänsä, on vain sitä koskevia havaintoja.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60736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elämänasenteesta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Vastaavasti meillä on taipumus nähdä itsemme peilistä, kuvitella että olemme jotakin kiinteää, mitä voisimme tietämällä hallita.</a:t>
            </a:r>
          </a:p>
          <a:p>
            <a:r>
              <a:rPr lang="fi-FI" dirty="0" smtClean="0"/>
              <a:t>Zenin mukaan tämä kaikki on harhaa: on vain havaitsemista, ajattelemista, toimimista. Myös itse on havaintoja hetkestä toiseen.</a:t>
            </a:r>
          </a:p>
          <a:p>
            <a:r>
              <a:rPr lang="fi-FI" dirty="0" smtClean="0"/>
              <a:t>Zen kyseenalaistaa naiivin realismin ja puolustaa jonkinlaista konstruktivismia.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0121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elämänasenteesta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”In </a:t>
            </a:r>
            <a:r>
              <a:rPr lang="fi-FI" dirty="0" err="1" smtClean="0"/>
              <a:t>Buddhist</a:t>
            </a:r>
            <a:r>
              <a:rPr lang="fi-FI" dirty="0" smtClean="0"/>
              <a:t> </a:t>
            </a:r>
            <a:r>
              <a:rPr lang="fi-FI" dirty="0" err="1" smtClean="0"/>
              <a:t>constructivism</a:t>
            </a:r>
            <a:r>
              <a:rPr lang="fi-FI" dirty="0" smtClean="0"/>
              <a:t>, the 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trust</a:t>
            </a:r>
            <a:r>
              <a:rPr lang="fi-FI" dirty="0" smtClean="0"/>
              <a:t> is to </a:t>
            </a:r>
            <a:r>
              <a:rPr lang="fi-FI" dirty="0" err="1" smtClean="0"/>
              <a:t>cultivate</a:t>
            </a:r>
            <a:r>
              <a:rPr lang="fi-FI" dirty="0" smtClean="0"/>
              <a:t> a </a:t>
            </a:r>
            <a:r>
              <a:rPr lang="fi-FI" dirty="0" err="1" smtClean="0"/>
              <a:t>radical</a:t>
            </a:r>
            <a:r>
              <a:rPr lang="fi-FI" dirty="0" smtClean="0"/>
              <a:t> </a:t>
            </a:r>
            <a:r>
              <a:rPr lang="fi-FI" dirty="0" err="1" smtClean="0"/>
              <a:t>sense</a:t>
            </a:r>
            <a:r>
              <a:rPr lang="fi-FI" dirty="0" smtClean="0"/>
              <a:t> of </a:t>
            </a:r>
            <a:r>
              <a:rPr lang="fi-FI" dirty="0" err="1" smtClean="0"/>
              <a:t>openness</a:t>
            </a:r>
            <a:r>
              <a:rPr lang="fi-FI" dirty="0" smtClean="0"/>
              <a:t>. The </a:t>
            </a:r>
            <a:r>
              <a:rPr lang="fi-FI" dirty="0" err="1" smtClean="0"/>
              <a:t>belief</a:t>
            </a:r>
            <a:r>
              <a:rPr lang="fi-FI" dirty="0" smtClean="0"/>
              <a:t> is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concepts</a:t>
            </a:r>
            <a:r>
              <a:rPr lang="fi-FI" dirty="0" smtClean="0"/>
              <a:t> </a:t>
            </a:r>
            <a:r>
              <a:rPr lang="fi-FI" dirty="0" err="1" smtClean="0"/>
              <a:t>enslave</a:t>
            </a:r>
            <a:r>
              <a:rPr lang="fi-FI" dirty="0" smtClean="0"/>
              <a:t> us and </a:t>
            </a:r>
            <a:r>
              <a:rPr lang="fi-FI" dirty="0" err="1" smtClean="0"/>
              <a:t>that</a:t>
            </a:r>
            <a:r>
              <a:rPr lang="fi-FI" dirty="0" smtClean="0"/>
              <a:t> the </a:t>
            </a:r>
            <a:r>
              <a:rPr lang="fi-FI" dirty="0" err="1" smtClean="0"/>
              <a:t>tendency</a:t>
            </a:r>
            <a:r>
              <a:rPr lang="fi-FI" dirty="0" smtClean="0"/>
              <a:t> </a:t>
            </a:r>
            <a:r>
              <a:rPr lang="fi-FI" dirty="0" err="1" smtClean="0"/>
              <a:t>toward</a:t>
            </a:r>
            <a:r>
              <a:rPr lang="fi-FI" dirty="0" smtClean="0"/>
              <a:t> </a:t>
            </a:r>
            <a:r>
              <a:rPr lang="fi-FI" dirty="0" err="1" smtClean="0"/>
              <a:t>reification</a:t>
            </a:r>
            <a:r>
              <a:rPr lang="fi-FI" dirty="0" smtClean="0"/>
              <a:t> </a:t>
            </a:r>
            <a:r>
              <a:rPr lang="fi-FI" dirty="0" err="1" smtClean="0"/>
              <a:t>creates</a:t>
            </a:r>
            <a:r>
              <a:rPr lang="fi-FI" dirty="0" smtClean="0"/>
              <a:t> </a:t>
            </a:r>
            <a:r>
              <a:rPr lang="fi-FI" dirty="0" err="1" smtClean="0"/>
              <a:t>suffering</a:t>
            </a:r>
            <a:r>
              <a:rPr lang="fi-FI" dirty="0" smtClean="0"/>
              <a:t>. The </a:t>
            </a:r>
            <a:r>
              <a:rPr lang="fi-FI" dirty="0" err="1" smtClean="0"/>
              <a:t>emphasis</a:t>
            </a:r>
            <a:r>
              <a:rPr lang="fi-FI" dirty="0" smtClean="0"/>
              <a:t> is </a:t>
            </a:r>
            <a:r>
              <a:rPr lang="fi-FI" dirty="0" err="1" smtClean="0"/>
              <a:t>not</a:t>
            </a:r>
            <a:r>
              <a:rPr lang="fi-FI" dirty="0" smtClean="0"/>
              <a:t> on </a:t>
            </a:r>
            <a:r>
              <a:rPr lang="fi-FI" dirty="0" err="1" smtClean="0"/>
              <a:t>constructing</a:t>
            </a:r>
            <a:r>
              <a:rPr lang="fi-FI" dirty="0" smtClean="0"/>
              <a:t> </a:t>
            </a:r>
            <a:r>
              <a:rPr lang="fi-FI" dirty="0" err="1" smtClean="0"/>
              <a:t>adaptive</a:t>
            </a:r>
            <a:r>
              <a:rPr lang="fi-FI" dirty="0" smtClean="0"/>
              <a:t> </a:t>
            </a:r>
            <a:r>
              <a:rPr lang="fi-FI" dirty="0" err="1" smtClean="0"/>
              <a:t>narratives</a:t>
            </a:r>
            <a:r>
              <a:rPr lang="fi-FI" dirty="0" smtClean="0"/>
              <a:t> </a:t>
            </a:r>
            <a:r>
              <a:rPr lang="fi-FI" dirty="0" err="1" smtClean="0"/>
              <a:t>but</a:t>
            </a:r>
            <a:r>
              <a:rPr lang="fi-FI" dirty="0" smtClean="0"/>
              <a:t> </a:t>
            </a:r>
            <a:r>
              <a:rPr lang="fi-FI" dirty="0" err="1" smtClean="0"/>
              <a:t>rather</a:t>
            </a:r>
            <a:r>
              <a:rPr lang="fi-FI" dirty="0" smtClean="0"/>
              <a:t> on the </a:t>
            </a:r>
            <a:r>
              <a:rPr lang="fi-FI" dirty="0" err="1" smtClean="0"/>
              <a:t>radical</a:t>
            </a:r>
            <a:r>
              <a:rPr lang="fi-FI" dirty="0" smtClean="0"/>
              <a:t> </a:t>
            </a:r>
            <a:r>
              <a:rPr lang="fi-FI" dirty="0" err="1" smtClean="0"/>
              <a:t>deconstruction</a:t>
            </a:r>
            <a:r>
              <a:rPr lang="fi-FI" dirty="0" smtClean="0"/>
              <a:t> of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narratives</a:t>
            </a:r>
            <a:r>
              <a:rPr lang="fi-FI" dirty="0" smtClean="0"/>
              <a:t>.” (</a:t>
            </a:r>
            <a:r>
              <a:rPr lang="fi-FI" dirty="0" err="1" smtClean="0"/>
              <a:t>Safran</a:t>
            </a:r>
            <a:r>
              <a:rPr lang="fi-FI" dirty="0" smtClean="0"/>
              <a:t> 2003, 22)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59849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Zenin elämänasenteesta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Zenin harjoittaminen ei ole jonkin mystisen mielentilantavoittelua, vajoamista tai nousemista johonkin sfääriin. Se on vastaanottavaisen, avoimen, tietoisen ja tavoitteettoman läsnäolon tavoittelua, tekojen ja asioiden ajattelemisen sijaan.</a:t>
            </a:r>
          </a:p>
          <a:p>
            <a:r>
              <a:rPr lang="fi-FI" dirty="0" smtClean="0"/>
              <a:t>Zenin mukaan meidän tulisi aina olla aloittelijoita, tietämättömiä, nöyriä, vastaanottavaisia.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806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3. Psykoanalyysistä käytännössä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Psykoanalyysissä tutkitaan ja työstetään henkilön sisäistä mielenmallia, hänen tapaansa kokea itseään ja toisia.</a:t>
            </a:r>
          </a:p>
          <a:p>
            <a:r>
              <a:rPr lang="fi-FI" dirty="0" smtClean="0"/>
              <a:t>Lähtökohta on, että mielenmalli rakentuu toiveista, fantasioista, tunteista, ajatuskuvioista, joilla on henkilön varhaisimmista vaiheista alkava historiansa ja jotka suureksi osaksi ovat tiedostamattomia 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19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8877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Sisältö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 smtClean="0"/>
              <a:t>Aluksi: Mistä on kysymys?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err="1" smtClean="0"/>
              <a:t>Mindfulnessista</a:t>
            </a:r>
            <a:r>
              <a:rPr lang="fi-FI" dirty="0" smtClean="0"/>
              <a:t> </a:t>
            </a:r>
            <a:r>
              <a:rPr lang="fi-FI" dirty="0"/>
              <a:t>eli </a:t>
            </a:r>
            <a:r>
              <a:rPr lang="fi-FI" dirty="0" smtClean="0"/>
              <a:t>tietoisesta läsnäolosta käytännössä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Psykoanalyysistä käytännössä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Yhtäläisyyksiä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/>
              <a:t>Eroja</a:t>
            </a:r>
          </a:p>
          <a:p>
            <a:pPr marL="514350" indent="-514350">
              <a:buFont typeface="+mj-lt"/>
              <a:buAutoNum type="arabicPeriod"/>
            </a:pPr>
            <a:r>
              <a:rPr lang="fi-FI" dirty="0" smtClean="0"/>
              <a:t>Mitä </a:t>
            </a:r>
            <a:r>
              <a:rPr lang="fi-FI" dirty="0" err="1"/>
              <a:t>mindfulnessilla</a:t>
            </a:r>
            <a:r>
              <a:rPr lang="fi-FI" dirty="0"/>
              <a:t> ja psykoanalyysillä voi </a:t>
            </a:r>
            <a:r>
              <a:rPr lang="fi-FI" dirty="0" smtClean="0"/>
              <a:t>olla </a:t>
            </a:r>
            <a:r>
              <a:rPr lang="fi-FI" dirty="0"/>
              <a:t>annettavaa toisilleen?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395976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Kaksi lähestymistapaa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Kun henkilö hakeutuu analyysiin tai terapiaan, hän kokee, että hänen mielenmallinsa aiheuttaa hänelle ylimääräistä kärsimystä.</a:t>
            </a:r>
          </a:p>
          <a:p>
            <a:r>
              <a:rPr lang="fi-FI" dirty="0" smtClean="0"/>
              <a:t>Psykoanalyysin kenttä on nykyään monimuotoinen. On useita teoreettisia malleja mielen rakentumisesta, tiedostamattomasta, psykoanalyyttisestä työskentelystä jne.</a:t>
            </a:r>
          </a:p>
          <a:p>
            <a:r>
              <a:rPr lang="fi-FI" dirty="0" smtClean="0"/>
              <a:t> Erotan seuraavassa klassisen ja </a:t>
            </a:r>
            <a:r>
              <a:rPr lang="fi-FI" dirty="0" err="1" smtClean="0"/>
              <a:t>relationaalisen</a:t>
            </a:r>
            <a:r>
              <a:rPr lang="fi-FI" dirty="0" smtClean="0"/>
              <a:t> lähestymistavan.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4959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Klassinen lähestymistapa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Freudin mukaan ihmisen mieli käsittelee ruumiista kumpuavia viettipaineita, hakee tapoja tyydyttää viettejä (seksuaalisuutta ja aggressiota) ja käsittelee niiden aiheuttamia ristiriitoja.</a:t>
            </a:r>
          </a:p>
          <a:p>
            <a:r>
              <a:rPr lang="fi-FI" dirty="0" smtClean="0"/>
              <a:t>Yksilön tietoinen ja itsetietoinen minä on vain yksi osa psyykkistä rakennetta, jonka pohjalla on viettien hallitsema Se ja päälle sisäistetään ihanteet sekä yliminä.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600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 smtClean="0"/>
              <a:t>Relationaalinen</a:t>
            </a:r>
            <a:r>
              <a:rPr lang="fi-FI" dirty="0" smtClean="0"/>
              <a:t> lähestymistapa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Nykyään ajatellaan laajasti, että yksilön sisäinen mielenmalli muodostuu alusta alkaen vuorovaikutuskokemuksissa.</a:t>
            </a:r>
          </a:p>
          <a:p>
            <a:r>
              <a:rPr lang="fi-FI" dirty="0" smtClean="0"/>
              <a:t>Lapsi alkaa muodostaa kuvaa itsestään suhteessa toisiin, joihin hän projisoi erilaisia tunteita ja mielikuvia.</a:t>
            </a:r>
          </a:p>
          <a:p>
            <a:r>
              <a:rPr lang="fi-FI" dirty="0" smtClean="0"/>
              <a:t>Vähitellen lapsi oppii erottamaan itseä toisista, sitomaan yhteen ristiriitaisia tunteita, vakiinnuttamaan mielikuvia toisista ja itsestä, hahmottamaan itseään autonomisena subjektina ja toimijana.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26938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Mielen ongelmista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Rakenteelliset häiriöt, joissa sisäisen mielenmallin toimintaa häiritsevät poissaolo, menetys, jokin trauma, voimakas häpeä.</a:t>
            </a:r>
          </a:p>
          <a:p>
            <a:r>
              <a:rPr lang="fi-FI" dirty="0" smtClean="0"/>
              <a:t>Konfliktineuroosit, joissa sisäisen mielenmallin toimintaa häiritsevät sisäistetyt piilotajuiset ristiriidat suhteessa toisiin ihmisiin.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20122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Mielen ongelmista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Voidaan erottaa rakenteelliset ongelmat ja neuroottiset konfliktit.</a:t>
            </a:r>
          </a:p>
          <a:p>
            <a:r>
              <a:rPr lang="fi-FI" dirty="0" smtClean="0"/>
              <a:t>Rakenteelliset häiriöt ovat varhaisempia ja koskevat itsen kokemuksen perusteita, itsen erottamista muista, kokemuksen johdonmukaisuutta, jatkuvuutta jne.</a:t>
            </a:r>
          </a:p>
          <a:p>
            <a:r>
              <a:rPr lang="fi-FI" dirty="0" smtClean="0"/>
              <a:t>Konfliktineuroosit ovat myöhempiä, ”oidipaalisia”, ja ne koskevat haluja ja toiveita, joiden tyydyttämiseen liittyy voimakasta ahdistusta ja syyllisyyttä.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05262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Mielen ongelmista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 smtClean="0"/>
              <a:t>Klassinen malli on keskittynyt konfliktineurooseihin. </a:t>
            </a:r>
            <a:r>
              <a:rPr lang="fi-FI" sz="2800" dirty="0" err="1" smtClean="0"/>
              <a:t>Relationaalinen</a:t>
            </a:r>
            <a:r>
              <a:rPr lang="fi-FI" sz="2800" dirty="0" smtClean="0"/>
              <a:t> malli on syntynyt pyrkimyksestä työskennellä myös rakenteellisten ongelmien kanssa (rajatilat, persoonallisuushäiriöt, </a:t>
            </a:r>
            <a:r>
              <a:rPr lang="fi-FI" sz="2800" dirty="0" err="1" smtClean="0"/>
              <a:t>mentalisaatio-ongelmat</a:t>
            </a:r>
            <a:r>
              <a:rPr lang="fi-FI" sz="2800" dirty="0" smtClean="0"/>
              <a:t> jne.)</a:t>
            </a:r>
          </a:p>
          <a:p>
            <a:r>
              <a:rPr lang="fi-FI" sz="2800" dirty="0" smtClean="0"/>
              <a:t>Neuroottisen henkilön sisäinen mielenmalli hallitsee hänen ihmissuhteitaan. Rakenteellisista ongelmista kärsivän on usein vaikea erottaa mitä on sisäistä ja mikä ulkoista todellisuutta.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089293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Analyysistä käytännössä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Pyrkimys muutokseen ja vastarinta, halu selvittää sisäisen mielenmallin epäselvyyksiä ja ristiriitoja, ja samanaikainen tarve suojautua tämän aiheuttamalta ahdistukselta on analyysin motivoiva voima.</a:t>
            </a:r>
          </a:p>
          <a:p>
            <a:r>
              <a:rPr lang="fi-FI" dirty="0" smtClean="0"/>
              <a:t>Suhteessa ja vuorovaikutuksessa analyytikon kanssa henkilön sisäisen mielenmallin keskeiset tunteet, ahdistukset, toistuvat kuviot elävät ja niitä selvitellään.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240202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Analyysistä käytännössä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Analyysissä </a:t>
            </a:r>
          </a:p>
          <a:p>
            <a:pPr lvl="1"/>
            <a:r>
              <a:rPr lang="fi-FI" dirty="0" smtClean="0"/>
              <a:t>Puhutaan henkilön menneisyydestä, nykyisistä ihmissuhteista, suhteesta analyytikkoon</a:t>
            </a:r>
          </a:p>
          <a:p>
            <a:pPr lvl="1"/>
            <a:r>
              <a:rPr lang="fi-FI" dirty="0" smtClean="0"/>
              <a:t> toinen pyrkii assosioimaan vapaasti, pukemaan välittömästi  sanoiksi mitä mielen pinnalla kulloinkin liikkuu</a:t>
            </a:r>
          </a:p>
          <a:p>
            <a:pPr lvl="1"/>
            <a:r>
              <a:rPr lang="fi-FI" dirty="0"/>
              <a:t>t</a:t>
            </a:r>
            <a:r>
              <a:rPr lang="fi-FI" dirty="0" smtClean="0"/>
              <a:t>oinen kuuntelee mahdollisimman vapaasti ja liikkuvasti, minkälaisia ajatuksia, tunteita assosiaatioita toisen puhe herättää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753125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4. Yhtäläisyyksiä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Zen ja psykoanalyysi syventyvät mielen ilmiöihin ja tarjoavat käytännön tien muutokseen, vastuun ottamiseen omasta kokemisesta ja toiminnasta.</a:t>
            </a:r>
          </a:p>
          <a:p>
            <a:r>
              <a:rPr lang="fi-FI" dirty="0" smtClean="0"/>
              <a:t>Kummassakin ajatellaan, että tietoisuuden ja itsetietoisuuden laajentaminen sekä syventäminen on olennaista muutoksessa.</a:t>
            </a:r>
          </a:p>
          <a:p>
            <a:r>
              <a:rPr lang="fi-FI" dirty="0" smtClean="0"/>
              <a:t>Kumpikin poikkeaa yliopistollisista tieteenaloista, niin psykologiasta kuin psykiatriasta.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38992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Yhtäläisyyksiä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Kummankin piirissä ajatellaan, että elämän tarkoituksen ja hyvyyden löytäminen on itse kunkin oma asia.</a:t>
            </a:r>
          </a:p>
          <a:p>
            <a:r>
              <a:rPr lang="fi-FI" dirty="0" smtClean="0"/>
              <a:t>Zenin mukaan kärsimys on seurausta takertumisesta johonkin käsitykseen elämän tavoitteista.</a:t>
            </a:r>
          </a:p>
          <a:p>
            <a:r>
              <a:rPr lang="fi-FI" dirty="0" smtClean="0"/>
              <a:t>Freud ajatteli, että analyysin tehtävä on poistaa henkilökohtaisia esteitä pyrkimykseltä selvittää ja toteuttaa elämän tarkoitusta.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29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2923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Psykoanalyysin taustoista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Psykoanalyysi on Freudin sata vuotta sitten kehittämä terapia sekä </a:t>
            </a:r>
            <a:r>
              <a:rPr lang="fi-FI" dirty="0"/>
              <a:t>tähän kytkeytyvä käsitteellinen näkemys ihmismielen luonteesta, sen synnystä ja kehityksestä, sen dynamiikasta, tavoitteista ja ristiriidoista. </a:t>
            </a:r>
            <a:endParaRPr lang="fi-FI" dirty="0" smtClean="0"/>
          </a:p>
          <a:p>
            <a:r>
              <a:rPr lang="fi-FI" dirty="0" smtClean="0"/>
              <a:t>Freud oli lääkäri, neurologi, joka vähitellen vakuuttui psyykkisten syiden merkittävyydestä ja psykoanalyysin vaikuttavuudesta neuroottisten oireiden hoidossa.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01353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Yhtäläisyyksiä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Zen korostaa tietämättömyyden, ei-ymmärtämisen, </a:t>
            </a:r>
            <a:r>
              <a:rPr lang="fi-FI" dirty="0" err="1" smtClean="0"/>
              <a:t>aloittelijuuden</a:t>
            </a:r>
            <a:r>
              <a:rPr lang="fi-FI" dirty="0" smtClean="0"/>
              <a:t> tärkeyttä asenteena.</a:t>
            </a:r>
          </a:p>
          <a:p>
            <a:r>
              <a:rPr lang="fi-FI" dirty="0" smtClean="0"/>
              <a:t>Freud sanoi, että potilasta tulee pyrkiä kuuntelemaan vapaasti liikkuvalla tarkkaavaisuudessa; </a:t>
            </a:r>
            <a:r>
              <a:rPr lang="fi-FI" dirty="0" err="1" smtClean="0"/>
              <a:t>Bion</a:t>
            </a:r>
            <a:r>
              <a:rPr lang="fi-FI" dirty="0" smtClean="0"/>
              <a:t> puhui potilaan kuuntelemisesta ”</a:t>
            </a:r>
            <a:r>
              <a:rPr lang="fi-FI" dirty="0" err="1" smtClean="0"/>
              <a:t>without</a:t>
            </a:r>
            <a:r>
              <a:rPr lang="fi-FI" dirty="0" smtClean="0"/>
              <a:t> </a:t>
            </a:r>
            <a:r>
              <a:rPr lang="fi-FI" dirty="0" err="1" smtClean="0"/>
              <a:t>memory</a:t>
            </a:r>
            <a:r>
              <a:rPr lang="fi-FI" dirty="0" smtClean="0"/>
              <a:t> and </a:t>
            </a:r>
            <a:r>
              <a:rPr lang="fi-FI" dirty="0" err="1" smtClean="0"/>
              <a:t>desire</a:t>
            </a:r>
            <a:r>
              <a:rPr lang="fi-FI" dirty="0" smtClean="0"/>
              <a:t>”. </a:t>
            </a:r>
            <a:r>
              <a:rPr lang="fi-FI" dirty="0" err="1" smtClean="0"/>
              <a:t>Lacan</a:t>
            </a:r>
            <a:r>
              <a:rPr lang="fi-FI" dirty="0" smtClean="0"/>
              <a:t> esitti, että psykoanalyysin vaikutus ei perustu ymmärtämiseen, vaan kuulluksi tulemiseen.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4318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Yhtäläisyyksiä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Kummassakin on suhteellisen tarkkaan säädellyt puitteet, joissa syventyminen mieleen tapahtuu.</a:t>
            </a:r>
          </a:p>
          <a:p>
            <a:r>
              <a:rPr lang="fi-FI" dirty="0" smtClean="0"/>
              <a:t>Kummassakin pyritään tavoittamaan kärsimys ja vapautumaan siitä.</a:t>
            </a:r>
          </a:p>
          <a:p>
            <a:r>
              <a:rPr lang="fi-FI" dirty="0" smtClean="0"/>
              <a:t>Kummassakin affekteilla ja tunteilla ahdistus mukaan lukien on keskeinen asema. </a:t>
            </a:r>
          </a:p>
          <a:p>
            <a:r>
              <a:rPr lang="fi-FI" dirty="0" smtClean="0"/>
              <a:t>Sekä mietiskelyn että analyysin saavutuksia pyritään hyödyntämään kaikessa olemisessa.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07715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5. Eroja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i-FI" sz="2800" dirty="0" smtClean="0"/>
              <a:t>Zen on alun perin uskonto ja tietoinen läsnäolo osa sen käytäntöä.</a:t>
            </a:r>
          </a:p>
          <a:p>
            <a:r>
              <a:rPr lang="fi-FI" sz="2800" dirty="0" smtClean="0"/>
              <a:t>Psykoanalyysi on eräänlainen tieteenala, joka vierastaa uskontoja. Tosin Freudin jälkeen analyytikoiden suhde uskontoihin ja erityisesti buddhalaisuuteen on muuttunut.</a:t>
            </a:r>
          </a:p>
          <a:p>
            <a:r>
              <a:rPr lang="fi-FI" sz="2800" dirty="0" smtClean="0"/>
              <a:t>Zenissä syvennytään mielen universaaleihin rakenteisiin, kun taas analyysissä työstetään henkilökohtaista elämäntarinaa ja sitä hallitsevia ristiriitoja.</a:t>
            </a:r>
            <a:endParaRPr lang="fi-FI" sz="2800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15271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Zenissä ajatellaan, että kärsimys kuuluu elämään sinänsä ja että sitä voi vähentää tietoisella läsnäololla, joka mahdollistaa irti päästämisen kiinteitä merkitysrakenteita koskevista harhoista..</a:t>
            </a:r>
          </a:p>
          <a:p>
            <a:r>
              <a:rPr lang="fi-FI" dirty="0" smtClean="0"/>
              <a:t>Psykoanalyysissä työskennellään neuroottisen ja rakenteellisen kärsimyksen lieventämiseksi, kohti ”normaalia kurjuutta”, kohti vapaampaa kokemista vaikeuttavista mielen rakenteista.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0342220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Eroja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Keskeinen ero: </a:t>
            </a:r>
            <a:r>
              <a:rPr lang="fi-FI" dirty="0" err="1" smtClean="0"/>
              <a:t>zen</a:t>
            </a:r>
            <a:r>
              <a:rPr lang="fi-FI" dirty="0" smtClean="0"/>
              <a:t> on mietiskelyä, syventymistä mieleen yksin, vailla sanoja. Psykoanalyysi on ”puhekuuri”, puhumista toiselle, kaiken jakamista toisen kanssa, toista koskevien fantasioiden ja tunteiden työstämistä.</a:t>
            </a:r>
          </a:p>
          <a:p>
            <a:r>
              <a:rPr lang="fi-FI" dirty="0" smtClean="0"/>
              <a:t>Zenissä pyritään olemaan samastumatta ja takertumatta vastaan tuleviin mielen sisältöihin, kun taas analyysissä niitä pyritään tiedostamaan puhumalla.</a:t>
            </a: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945662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6.  Annettavaa toisilleen?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Henkilö joka kärsii rakenteellisista tai neuroottisista ongelmista voi olla pitkällä </a:t>
            </a:r>
            <a:r>
              <a:rPr lang="fi-FI" dirty="0" err="1" smtClean="0"/>
              <a:t>zen-mietiskelyssä</a:t>
            </a:r>
            <a:r>
              <a:rPr lang="fi-FI" dirty="0" smtClean="0"/>
              <a:t>.</a:t>
            </a:r>
          </a:p>
          <a:p>
            <a:r>
              <a:rPr lang="fi-FI" dirty="0"/>
              <a:t>H</a:t>
            </a:r>
            <a:r>
              <a:rPr lang="fi-FI" dirty="0" smtClean="0"/>
              <a:t>enkilö joka ei ymmärrä mitään </a:t>
            </a:r>
            <a:r>
              <a:rPr lang="fi-FI" dirty="0" err="1" smtClean="0"/>
              <a:t>zenistä</a:t>
            </a:r>
            <a:r>
              <a:rPr lang="fi-FI" dirty="0" smtClean="0"/>
              <a:t> tai tietoisesta läsnäolosta voi olla hyvin vapaa neuroottisista tai rakenteellisista ongelmista.</a:t>
            </a:r>
          </a:p>
          <a:p>
            <a:r>
              <a:rPr lang="fi-FI" dirty="0" smtClean="0"/>
              <a:t>Zen ja analyysi toimivat siis eri tasoilla.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21144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Annettavaa toisilleen?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dirty="0" smtClean="0"/>
              <a:t>Analyysin näkökulmasta valaistumisen tai tietoisen läsnäolon tavoittelu voi olla defensiivistä, kuten Freud esitti </a:t>
            </a:r>
            <a:r>
              <a:rPr lang="fi-FI" dirty="0" err="1" smtClean="0"/>
              <a:t>Rollandin</a:t>
            </a:r>
            <a:r>
              <a:rPr lang="fi-FI" dirty="0" smtClean="0"/>
              <a:t> valtamerellistä kokemusta koskevista ajatuksista. Näin voi olla, mutta ei suinkaan välttämättä ja aina.</a:t>
            </a:r>
          </a:p>
          <a:p>
            <a:r>
              <a:rPr lang="fi-FI" dirty="0" smtClean="0"/>
              <a:t>Nykyään useimmat analyytikot ajattelevat valtamerellisestä kokemuksesta toisin kuin Freud.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521183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Annettavaa toisilleen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Vaikka </a:t>
            </a:r>
            <a:r>
              <a:rPr lang="fi-FI" dirty="0" err="1" smtClean="0"/>
              <a:t>zenillä</a:t>
            </a:r>
            <a:r>
              <a:rPr lang="fi-FI" dirty="0" smtClean="0"/>
              <a:t> ei ole juuri sanottavaa psykologisista tai psykosomaattisista ongelmista, joiden kanssa analyytikot ja terapeutit työskentelevät, sen ajatukset mielen toiminnasta ja mielen sekä ruumiin kuulumisesta yhteen ovat kiinnostavasti samansuuntaisia.</a:t>
            </a:r>
          </a:p>
          <a:p>
            <a:r>
              <a:rPr lang="fi-FI" dirty="0" smtClean="0"/>
              <a:t>Vaikka </a:t>
            </a:r>
            <a:r>
              <a:rPr lang="fi-FI" dirty="0" err="1" smtClean="0"/>
              <a:t>mindfulness</a:t>
            </a:r>
            <a:r>
              <a:rPr lang="fi-FI" dirty="0" smtClean="0"/>
              <a:t> ei ole psykoanalyyttinen tai –terapeuttinen asia, sillä on paljon kosketuskohtia analyysin pyrkimysten kanssa.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96382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Annettavaa toisilleen?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i="1" dirty="0" smtClean="0"/>
              <a:t>In </a:t>
            </a:r>
            <a:r>
              <a:rPr lang="fi-FI" i="1" dirty="0" err="1" smtClean="0"/>
              <a:t>both</a:t>
            </a:r>
            <a:r>
              <a:rPr lang="fi-FI" i="1" dirty="0" smtClean="0"/>
              <a:t> </a:t>
            </a:r>
            <a:r>
              <a:rPr lang="fi-FI" i="1" dirty="0" err="1" smtClean="0"/>
              <a:t>Winnicott’s</a:t>
            </a:r>
            <a:r>
              <a:rPr lang="fi-FI" i="1" dirty="0" smtClean="0"/>
              <a:t> </a:t>
            </a:r>
            <a:r>
              <a:rPr lang="fi-FI" i="1" dirty="0" err="1" smtClean="0"/>
              <a:t>psychology</a:t>
            </a:r>
            <a:r>
              <a:rPr lang="fi-FI" i="1" dirty="0" smtClean="0"/>
              <a:t> and </a:t>
            </a:r>
            <a:r>
              <a:rPr lang="fi-FI" i="1" dirty="0" err="1" smtClean="0"/>
              <a:t>that</a:t>
            </a:r>
            <a:r>
              <a:rPr lang="fi-FI" i="1" dirty="0" smtClean="0"/>
              <a:t> of the Buddha </a:t>
            </a:r>
            <a:r>
              <a:rPr lang="fi-FI" i="1" dirty="0" err="1" smtClean="0"/>
              <a:t>we</a:t>
            </a:r>
            <a:r>
              <a:rPr lang="fi-FI" i="1" dirty="0" smtClean="0"/>
              <a:t> </a:t>
            </a:r>
            <a:r>
              <a:rPr lang="fi-FI" i="1" dirty="0" err="1" smtClean="0"/>
              <a:t>find</a:t>
            </a:r>
            <a:r>
              <a:rPr lang="fi-FI" i="1" dirty="0" smtClean="0"/>
              <a:t> the </a:t>
            </a:r>
            <a:r>
              <a:rPr lang="fi-FI" i="1" dirty="0" err="1" smtClean="0"/>
              <a:t>discovery</a:t>
            </a:r>
            <a:r>
              <a:rPr lang="fi-FI" i="1" dirty="0" smtClean="0"/>
              <a:t> </a:t>
            </a:r>
            <a:r>
              <a:rPr lang="fi-FI" i="1" dirty="0" err="1" smtClean="0"/>
              <a:t>that</a:t>
            </a:r>
            <a:r>
              <a:rPr lang="fi-FI" i="1" dirty="0" smtClean="0"/>
              <a:t> the </a:t>
            </a:r>
            <a:r>
              <a:rPr lang="fi-FI" i="1" dirty="0" err="1" smtClean="0"/>
              <a:t>less</a:t>
            </a:r>
            <a:r>
              <a:rPr lang="fi-FI" i="1" dirty="0" smtClean="0"/>
              <a:t> </a:t>
            </a:r>
            <a:r>
              <a:rPr lang="fi-FI" i="1" dirty="0" err="1" smtClean="0"/>
              <a:t>we</a:t>
            </a:r>
            <a:r>
              <a:rPr lang="fi-FI" i="1" dirty="0" smtClean="0"/>
              <a:t> </a:t>
            </a:r>
            <a:r>
              <a:rPr lang="fi-FI" i="1" dirty="0" err="1" smtClean="0"/>
              <a:t>are</a:t>
            </a:r>
            <a:r>
              <a:rPr lang="fi-FI" i="1" dirty="0" smtClean="0"/>
              <a:t> sure </a:t>
            </a:r>
            <a:r>
              <a:rPr lang="fi-FI" i="1" dirty="0" err="1" smtClean="0"/>
              <a:t>about</a:t>
            </a:r>
            <a:r>
              <a:rPr lang="fi-FI" i="1" dirty="0" smtClean="0"/>
              <a:t> the </a:t>
            </a:r>
            <a:r>
              <a:rPr lang="fi-FI" i="1" dirty="0" err="1" smtClean="0"/>
              <a:t>self</a:t>
            </a:r>
            <a:r>
              <a:rPr lang="fi-FI" i="1" dirty="0" smtClean="0"/>
              <a:t> the </a:t>
            </a:r>
            <a:r>
              <a:rPr lang="fi-FI" i="1" dirty="0" err="1" smtClean="0"/>
              <a:t>greater</a:t>
            </a:r>
            <a:r>
              <a:rPr lang="fi-FI" i="1" dirty="0" smtClean="0"/>
              <a:t> </a:t>
            </a:r>
            <a:r>
              <a:rPr lang="fi-FI" i="1" dirty="0" err="1" smtClean="0"/>
              <a:t>our</a:t>
            </a:r>
            <a:r>
              <a:rPr lang="fi-FI" i="1" dirty="0" smtClean="0"/>
              <a:t> </a:t>
            </a:r>
            <a:r>
              <a:rPr lang="fi-FI" i="1" dirty="0" err="1" smtClean="0"/>
              <a:t>mental</a:t>
            </a:r>
            <a:r>
              <a:rPr lang="fi-FI" i="1" dirty="0" smtClean="0"/>
              <a:t> </a:t>
            </a:r>
            <a:r>
              <a:rPr lang="fi-FI" i="1" dirty="0" err="1" smtClean="0"/>
              <a:t>health</a:t>
            </a:r>
            <a:r>
              <a:rPr lang="fi-FI" i="1" dirty="0" smtClean="0"/>
              <a:t>. </a:t>
            </a:r>
            <a:r>
              <a:rPr lang="fi-FI" i="1" dirty="0" err="1" smtClean="0"/>
              <a:t>Both</a:t>
            </a:r>
            <a:r>
              <a:rPr lang="fi-FI" i="1" dirty="0" smtClean="0"/>
              <a:t> </a:t>
            </a:r>
            <a:r>
              <a:rPr lang="fi-FI" i="1" dirty="0" err="1" smtClean="0"/>
              <a:t>meditation</a:t>
            </a:r>
            <a:r>
              <a:rPr lang="fi-FI" i="1" dirty="0" smtClean="0"/>
              <a:t> and </a:t>
            </a:r>
            <a:r>
              <a:rPr lang="fi-FI" i="1" dirty="0" err="1" smtClean="0"/>
              <a:t>Winnicottian</a:t>
            </a:r>
            <a:r>
              <a:rPr lang="fi-FI" i="1" dirty="0" smtClean="0"/>
              <a:t> </a:t>
            </a:r>
            <a:r>
              <a:rPr lang="fi-FI" i="1" dirty="0" err="1" smtClean="0"/>
              <a:t>psychoanalysis</a:t>
            </a:r>
            <a:r>
              <a:rPr lang="fi-FI" i="1" dirty="0" smtClean="0"/>
              <a:t> open </a:t>
            </a:r>
            <a:r>
              <a:rPr lang="fi-FI" i="1" dirty="0" err="1" smtClean="0"/>
              <a:t>up</a:t>
            </a:r>
            <a:r>
              <a:rPr lang="fi-FI" i="1" dirty="0" smtClean="0"/>
              <a:t> </a:t>
            </a:r>
            <a:r>
              <a:rPr lang="fi-FI" i="1" dirty="0" err="1" smtClean="0"/>
              <a:t>uncertainty</a:t>
            </a:r>
            <a:r>
              <a:rPr lang="fi-FI" i="1" dirty="0" smtClean="0"/>
              <a:t>, </a:t>
            </a:r>
            <a:r>
              <a:rPr lang="fi-FI" i="1" dirty="0" err="1" smtClean="0"/>
              <a:t>not</a:t>
            </a:r>
            <a:r>
              <a:rPr lang="fi-FI" i="1" dirty="0" smtClean="0"/>
              <a:t> to </a:t>
            </a:r>
            <a:r>
              <a:rPr lang="fi-FI" i="1" dirty="0" err="1" smtClean="0"/>
              <a:t>provoke</a:t>
            </a:r>
            <a:r>
              <a:rPr lang="fi-FI" i="1" dirty="0" smtClean="0"/>
              <a:t> </a:t>
            </a:r>
            <a:r>
              <a:rPr lang="fi-FI" i="1" dirty="0" err="1" smtClean="0"/>
              <a:t>anxiety</a:t>
            </a:r>
            <a:r>
              <a:rPr lang="fi-FI" i="1" dirty="0" smtClean="0"/>
              <a:t> </a:t>
            </a:r>
            <a:r>
              <a:rPr lang="fi-FI" i="1" dirty="0" err="1" smtClean="0"/>
              <a:t>but</a:t>
            </a:r>
            <a:r>
              <a:rPr lang="fi-FI" i="1" dirty="0" smtClean="0"/>
              <a:t> to </a:t>
            </a:r>
            <a:r>
              <a:rPr lang="fi-FI" i="1" dirty="0" err="1" smtClean="0"/>
              <a:t>evoke</a:t>
            </a:r>
            <a:r>
              <a:rPr lang="fi-FI" i="1" dirty="0" smtClean="0"/>
              <a:t> </a:t>
            </a:r>
            <a:r>
              <a:rPr lang="fi-FI" i="1" dirty="0" err="1" smtClean="0"/>
              <a:t>tolerance</a:t>
            </a:r>
            <a:r>
              <a:rPr lang="fi-FI" i="1" dirty="0" smtClean="0"/>
              <a:t>, </a:t>
            </a:r>
            <a:r>
              <a:rPr lang="fi-FI" i="1" dirty="0" err="1" smtClean="0"/>
              <a:t>humility</a:t>
            </a:r>
            <a:r>
              <a:rPr lang="fi-FI" i="1" dirty="0" smtClean="0"/>
              <a:t> and </a:t>
            </a:r>
            <a:r>
              <a:rPr lang="fi-FI" i="1" dirty="0" err="1" smtClean="0"/>
              <a:t>compassion</a:t>
            </a:r>
            <a:r>
              <a:rPr lang="fi-FI" dirty="0" smtClean="0"/>
              <a:t>.” (M. </a:t>
            </a:r>
            <a:r>
              <a:rPr lang="fi-FI" dirty="0" err="1" smtClean="0"/>
              <a:t>Epstein</a:t>
            </a:r>
            <a:r>
              <a:rPr lang="fi-FI" dirty="0" smtClean="0"/>
              <a:t>) 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978463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Annettavaa toisilleen?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Erityisesti </a:t>
            </a:r>
            <a:r>
              <a:rPr lang="fi-FI" dirty="0" err="1" smtClean="0"/>
              <a:t>relationaalisissa</a:t>
            </a:r>
            <a:r>
              <a:rPr lang="fi-FI" dirty="0" smtClean="0"/>
              <a:t> näkemyksissä analyysistä on vaikutteita </a:t>
            </a:r>
            <a:r>
              <a:rPr lang="fi-FI" dirty="0" err="1" smtClean="0"/>
              <a:t>zenistä</a:t>
            </a:r>
            <a:r>
              <a:rPr lang="fi-FI" dirty="0" smtClean="0"/>
              <a:t> ja </a:t>
            </a:r>
            <a:r>
              <a:rPr lang="fi-FI" dirty="0" err="1" smtClean="0"/>
              <a:t>mindfulnessista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keskittyminen, itsen ja toisen kohtaamiseen, läsnäoloon tässä ja nyt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jatus että tunteet ovat olennaisempia kuin tiedolliset käsitykset itsestä ja maailmasta</a:t>
            </a:r>
          </a:p>
          <a:p>
            <a:pPr lvl="1"/>
            <a:r>
              <a:rPr lang="fi-FI" dirty="0"/>
              <a:t>a</a:t>
            </a:r>
            <a:r>
              <a:rPr lang="fi-FI" dirty="0" smtClean="0"/>
              <a:t>jatus että teoriat mielestä voivat johtaa harhaan</a:t>
            </a:r>
          </a:p>
          <a:p>
            <a:pPr lvl="1"/>
            <a:endParaRPr lang="fi-FI" dirty="0" smtClean="0"/>
          </a:p>
          <a:p>
            <a:pPr lvl="1"/>
            <a:endParaRPr lang="fi-FI" dirty="0" smtClean="0"/>
          </a:p>
          <a:p>
            <a:pPr lvl="1"/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39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12830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Freudin näkemyksistä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Freudin ajattelu oli vahvasti luonnontieteellistä ja kirjoituksissaan hän kutsuu terapeuttia usein lääkäriksi, vaikka katsoikin, että myös muut kuin lääkärit voivat toimia analyytikoina.</a:t>
            </a:r>
          </a:p>
          <a:p>
            <a:r>
              <a:rPr lang="fi-FI" dirty="0" smtClean="0"/>
              <a:t>Freud ajattelee, että ihmismieli on vahvasti ruumiillinen, osa ihmisorganismin homeostaasia, olennaisesti seksuaalinen, viettipohjainen.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690787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Annettavaa toisilleen?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Zenin piirissä ajatellaan, että kun henkilö vapautuu itsen ylläpitämisestä hän voi päästä kokonaan eroon myös kuoleman pelosta ja ahdistuksesta.</a:t>
            </a:r>
          </a:p>
          <a:p>
            <a:r>
              <a:rPr lang="fi-FI" dirty="0" smtClean="0"/>
              <a:t> Psykoanalyysin piirissä ajatellaan, että perimmäistä haastetta, suhtautumista kuolemaan ja sen ajattelemista, on mahdollista työstää ja helpottaa.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78462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Kirjallisuutta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fi-FI" dirty="0" smtClean="0"/>
          </a:p>
          <a:p>
            <a:r>
              <a:rPr lang="fi-FI" dirty="0" err="1" smtClean="0"/>
              <a:t>Hick</a:t>
            </a:r>
            <a:r>
              <a:rPr lang="fi-FI" dirty="0" smtClean="0"/>
              <a:t>, Steven, </a:t>
            </a:r>
            <a:r>
              <a:rPr lang="fi-FI" dirty="0" err="1" smtClean="0"/>
              <a:t>Bien</a:t>
            </a:r>
            <a:r>
              <a:rPr lang="fi-FI" dirty="0" smtClean="0"/>
              <a:t>, Thomas (2018) (ed.), </a:t>
            </a:r>
            <a:r>
              <a:rPr lang="fi-FI" i="1" dirty="0" err="1" smtClean="0"/>
              <a:t>Mindfulness</a:t>
            </a:r>
            <a:r>
              <a:rPr lang="fi-FI" i="1" dirty="0" smtClean="0"/>
              <a:t> and the </a:t>
            </a:r>
            <a:r>
              <a:rPr lang="fi-FI" i="1" dirty="0" err="1" smtClean="0"/>
              <a:t>Therapeutic</a:t>
            </a:r>
            <a:r>
              <a:rPr lang="fi-FI" i="1" dirty="0" smtClean="0"/>
              <a:t> </a:t>
            </a:r>
            <a:r>
              <a:rPr lang="fi-FI" i="1" dirty="0" err="1" smtClean="0"/>
              <a:t>Relationship</a:t>
            </a:r>
            <a:r>
              <a:rPr lang="fi-FI" dirty="0" smtClean="0"/>
              <a:t>. New York, London.</a:t>
            </a:r>
          </a:p>
          <a:p>
            <a:r>
              <a:rPr lang="fi-FI" dirty="0" err="1" smtClean="0"/>
              <a:t>Molino</a:t>
            </a:r>
            <a:r>
              <a:rPr lang="fi-FI" dirty="0" smtClean="0"/>
              <a:t> Anthony (2014) (ed.), </a:t>
            </a:r>
            <a:r>
              <a:rPr lang="fi-FI" i="1" dirty="0" err="1" smtClean="0"/>
              <a:t>Crossroads</a:t>
            </a:r>
            <a:r>
              <a:rPr lang="fi-FI" i="1" dirty="0" smtClean="0"/>
              <a:t> in </a:t>
            </a:r>
            <a:r>
              <a:rPr lang="fi-FI" i="1" dirty="0" err="1" smtClean="0"/>
              <a:t>Psychoanalysis</a:t>
            </a:r>
            <a:r>
              <a:rPr lang="fi-FI" i="1" dirty="0" smtClean="0"/>
              <a:t>, </a:t>
            </a:r>
            <a:r>
              <a:rPr lang="fi-FI" i="1" dirty="0" err="1" smtClean="0"/>
              <a:t>Buddhism</a:t>
            </a:r>
            <a:r>
              <a:rPr lang="fi-FI" i="1" dirty="0" smtClean="0"/>
              <a:t>, and </a:t>
            </a:r>
            <a:r>
              <a:rPr lang="fi-FI" i="1" dirty="0" err="1" smtClean="0"/>
              <a:t>Mindfulness</a:t>
            </a:r>
            <a:r>
              <a:rPr lang="fi-FI" dirty="0" smtClean="0"/>
              <a:t>. Boston.</a:t>
            </a:r>
          </a:p>
          <a:p>
            <a:r>
              <a:rPr lang="fi-FI" dirty="0" err="1" smtClean="0"/>
              <a:t>Safran</a:t>
            </a:r>
            <a:r>
              <a:rPr lang="fi-FI" dirty="0" smtClean="0"/>
              <a:t>, </a:t>
            </a:r>
            <a:r>
              <a:rPr lang="fi-FI" dirty="0" err="1" smtClean="0"/>
              <a:t>Jeremy</a:t>
            </a:r>
            <a:r>
              <a:rPr lang="fi-FI" dirty="0" smtClean="0"/>
              <a:t> 2003 (ed.), </a:t>
            </a:r>
            <a:r>
              <a:rPr lang="fi-FI" i="1" dirty="0" err="1" smtClean="0"/>
              <a:t>Psychoanalysis</a:t>
            </a:r>
            <a:r>
              <a:rPr lang="fi-FI" i="1" dirty="0" smtClean="0"/>
              <a:t> and </a:t>
            </a:r>
            <a:r>
              <a:rPr lang="fi-FI" i="1" dirty="0" err="1" smtClean="0"/>
              <a:t>Buddhism</a:t>
            </a:r>
            <a:r>
              <a:rPr lang="fi-FI" i="1" dirty="0" smtClean="0"/>
              <a:t>. An </a:t>
            </a:r>
            <a:r>
              <a:rPr lang="fi-FI" i="1" dirty="0" err="1" smtClean="0"/>
              <a:t>Unfolding</a:t>
            </a:r>
            <a:r>
              <a:rPr lang="fi-FI" i="1" dirty="0" smtClean="0"/>
              <a:t> </a:t>
            </a:r>
            <a:r>
              <a:rPr lang="fi-FI" i="1" dirty="0" err="1" smtClean="0"/>
              <a:t>Dialogue</a:t>
            </a:r>
            <a:r>
              <a:rPr lang="fi-FI" dirty="0" smtClean="0"/>
              <a:t>. Boston</a:t>
            </a:r>
          </a:p>
          <a:p>
            <a:r>
              <a:rPr lang="fi-FI" dirty="0" err="1" smtClean="0"/>
              <a:t>Weichede</a:t>
            </a:r>
            <a:r>
              <a:rPr lang="fi-FI" dirty="0" smtClean="0"/>
              <a:t>, </a:t>
            </a:r>
            <a:r>
              <a:rPr lang="fi-FI" dirty="0" err="1" smtClean="0"/>
              <a:t>Gerhardt</a:t>
            </a:r>
            <a:r>
              <a:rPr lang="fi-FI" dirty="0" smtClean="0"/>
              <a:t>, </a:t>
            </a:r>
            <a:r>
              <a:rPr lang="fi-FI" dirty="0" err="1" smtClean="0"/>
              <a:t>Zwiebel</a:t>
            </a:r>
            <a:r>
              <a:rPr lang="fi-FI" dirty="0" smtClean="0"/>
              <a:t>, Ralf (2013), </a:t>
            </a:r>
            <a:r>
              <a:rPr lang="fi-FI" i="1" dirty="0" err="1" smtClean="0"/>
              <a:t>Neurose</a:t>
            </a:r>
            <a:r>
              <a:rPr lang="fi-FI" i="1" dirty="0" smtClean="0"/>
              <a:t> </a:t>
            </a:r>
            <a:r>
              <a:rPr lang="fi-FI" i="1" dirty="0" err="1" smtClean="0"/>
              <a:t>und</a:t>
            </a:r>
            <a:r>
              <a:rPr lang="fi-FI" i="1" dirty="0" smtClean="0"/>
              <a:t> </a:t>
            </a:r>
            <a:r>
              <a:rPr lang="fi-FI" i="1" dirty="0" err="1" smtClean="0"/>
              <a:t>Erleuchtung</a:t>
            </a:r>
            <a:r>
              <a:rPr lang="fi-FI" dirty="0" smtClean="0"/>
              <a:t>. Stuttgart.</a:t>
            </a:r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3040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Freudin näkemyksistä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/>
              <a:t>Freudin keskeinen ajatus oli, että ihmismieli on suureksi osaksi tiedostamaton ja että lapsuudessa tiedostamattomaan painuu toiveita, fantasioita, mielikuvia ja ajatuksia, jotka ovat siellä merkityksellisesti </a:t>
            </a:r>
            <a:r>
              <a:rPr lang="fi-FI" dirty="0" smtClean="0"/>
              <a:t>ja dynaamisesti</a:t>
            </a:r>
            <a:r>
              <a:rPr lang="fi-FI" dirty="0"/>
              <a:t>. </a:t>
            </a:r>
            <a:endParaRPr lang="fi-FI" dirty="0" smtClean="0"/>
          </a:p>
          <a:p>
            <a:r>
              <a:rPr lang="fi-FI" dirty="0" smtClean="0"/>
              <a:t>Piilotajuiset </a:t>
            </a:r>
            <a:r>
              <a:rPr lang="fi-FI" dirty="0"/>
              <a:t>sisällöt elävät ja vaikuttavat mielessä, aiheuttavat ristiriitoja ja erilaisia oireita, ellei henkilö pysty muodostaan niihin kohtuullisen joustavaa </a:t>
            </a:r>
            <a:r>
              <a:rPr lang="fi-FI" dirty="0" smtClean="0"/>
              <a:t>suhdetta. Tähän pyritään analyysissä.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1628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Psykoanalyysistä tänään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Freudin jälkeen psykoanalyysin piirissä on tapahtunut paljon. Esimerkiksi </a:t>
            </a:r>
            <a:r>
              <a:rPr lang="fi-FI" dirty="0" err="1" smtClean="0"/>
              <a:t>Melanie</a:t>
            </a:r>
            <a:r>
              <a:rPr lang="fi-FI" dirty="0" smtClean="0"/>
              <a:t> Klein, Donald </a:t>
            </a:r>
            <a:r>
              <a:rPr lang="fi-FI" dirty="0" err="1" smtClean="0"/>
              <a:t>Winnicott</a:t>
            </a:r>
            <a:r>
              <a:rPr lang="fi-FI" dirty="0" smtClean="0"/>
              <a:t>, </a:t>
            </a:r>
            <a:r>
              <a:rPr lang="fi-FI" dirty="0" err="1" smtClean="0"/>
              <a:t>Winfried</a:t>
            </a:r>
            <a:r>
              <a:rPr lang="fi-FI" dirty="0" smtClean="0"/>
              <a:t> </a:t>
            </a:r>
            <a:r>
              <a:rPr lang="fi-FI" dirty="0" err="1" smtClean="0"/>
              <a:t>Bion</a:t>
            </a:r>
            <a:r>
              <a:rPr lang="fi-FI" dirty="0" smtClean="0"/>
              <a:t>, </a:t>
            </a:r>
            <a:r>
              <a:rPr lang="fi-FI" dirty="0"/>
              <a:t>J</a:t>
            </a:r>
            <a:r>
              <a:rPr lang="fi-FI" dirty="0" smtClean="0"/>
              <a:t>acques </a:t>
            </a:r>
            <a:r>
              <a:rPr lang="fi-FI" dirty="0" err="1" smtClean="0"/>
              <a:t>Lacan</a:t>
            </a:r>
            <a:r>
              <a:rPr lang="fi-FI" dirty="0" smtClean="0"/>
              <a:t> ovat hyvin vaikutusvaltaisia teoreettisia näkemyksiä ihmismielen rakentumisesta, tiedostamattomasta, terapeuttisen työskentelyn tavoitteista ja periaatteista.</a:t>
            </a:r>
          </a:p>
          <a:p>
            <a:r>
              <a:rPr lang="fi-FI" dirty="0" smtClean="0"/>
              <a:t>Nykyään psykoanalyysin kenttä on monimuotoinen. Haasteet nykykulttuurissa ovat osin erilaisia kuin Freudin aikaan.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9802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Psykoanalyysistä tänään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”</a:t>
            </a:r>
            <a:r>
              <a:rPr lang="fi-FI" dirty="0" err="1" smtClean="0"/>
              <a:t>If</a:t>
            </a:r>
            <a:r>
              <a:rPr lang="fi-FI" dirty="0" smtClean="0"/>
              <a:t> the </a:t>
            </a:r>
            <a:r>
              <a:rPr lang="fi-FI" dirty="0" err="1" smtClean="0"/>
              <a:t>goal</a:t>
            </a:r>
            <a:r>
              <a:rPr lang="fi-FI" dirty="0" smtClean="0"/>
              <a:t> of </a:t>
            </a:r>
            <a:r>
              <a:rPr lang="fi-FI" dirty="0" err="1" smtClean="0"/>
              <a:t>psychoanalysis</a:t>
            </a:r>
            <a:r>
              <a:rPr lang="fi-FI" dirty="0" smtClean="0"/>
              <a:t> in </a:t>
            </a:r>
            <a:r>
              <a:rPr lang="fi-FI" dirty="0" err="1" smtClean="0"/>
              <a:t>Freud’s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rational</a:t>
            </a:r>
            <a:r>
              <a:rPr lang="fi-FI" dirty="0" smtClean="0"/>
              <a:t> </a:t>
            </a:r>
            <a:r>
              <a:rPr lang="fi-FI" dirty="0" err="1" smtClean="0"/>
              <a:t>understanding</a:t>
            </a:r>
            <a:r>
              <a:rPr lang="fi-FI" dirty="0" smtClean="0"/>
              <a:t> and </a:t>
            </a:r>
            <a:r>
              <a:rPr lang="fi-FI" dirty="0" err="1" smtClean="0"/>
              <a:t>control</a:t>
            </a:r>
            <a:r>
              <a:rPr lang="fi-FI" dirty="0" smtClean="0"/>
              <a:t> (</a:t>
            </a:r>
            <a:r>
              <a:rPr lang="fi-FI" dirty="0" err="1" smtClean="0"/>
              <a:t>secondary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) </a:t>
            </a:r>
            <a:r>
              <a:rPr lang="fi-FI" dirty="0" err="1" smtClean="0"/>
              <a:t>over</a:t>
            </a:r>
            <a:r>
              <a:rPr lang="fi-FI" dirty="0" smtClean="0"/>
              <a:t> </a:t>
            </a:r>
            <a:r>
              <a:rPr lang="fi-FI" dirty="0" err="1" smtClean="0"/>
              <a:t>fantasy-driven</a:t>
            </a:r>
            <a:r>
              <a:rPr lang="fi-FI" dirty="0" smtClean="0"/>
              <a:t>, </a:t>
            </a:r>
            <a:r>
              <a:rPr lang="fi-FI" dirty="0" err="1" smtClean="0"/>
              <a:t>conflictual</a:t>
            </a:r>
            <a:r>
              <a:rPr lang="fi-FI" dirty="0" smtClean="0"/>
              <a:t> </a:t>
            </a:r>
            <a:r>
              <a:rPr lang="fi-FI" dirty="0" err="1" smtClean="0"/>
              <a:t>impulses</a:t>
            </a:r>
            <a:r>
              <a:rPr lang="fi-FI" dirty="0" smtClean="0"/>
              <a:t> (</a:t>
            </a:r>
            <a:r>
              <a:rPr lang="fi-FI" dirty="0" err="1" smtClean="0"/>
              <a:t>primary</a:t>
            </a:r>
            <a:r>
              <a:rPr lang="fi-FI" dirty="0" smtClean="0"/>
              <a:t> </a:t>
            </a:r>
            <a:r>
              <a:rPr lang="fi-FI" dirty="0" err="1" smtClean="0"/>
              <a:t>process</a:t>
            </a:r>
            <a:r>
              <a:rPr lang="fi-FI" dirty="0" smtClean="0"/>
              <a:t>), the </a:t>
            </a:r>
            <a:r>
              <a:rPr lang="fi-FI" dirty="0" err="1" smtClean="0"/>
              <a:t>goal</a:t>
            </a:r>
            <a:r>
              <a:rPr lang="fi-FI" dirty="0" smtClean="0"/>
              <a:t> of </a:t>
            </a:r>
            <a:r>
              <a:rPr lang="fi-FI" dirty="0" err="1" smtClean="0"/>
              <a:t>psychoanalysis</a:t>
            </a:r>
            <a:r>
              <a:rPr lang="fi-FI" dirty="0" smtClean="0"/>
              <a:t> in </a:t>
            </a:r>
            <a:r>
              <a:rPr lang="fi-FI" dirty="0" err="1" smtClean="0"/>
              <a:t>our</a:t>
            </a:r>
            <a:r>
              <a:rPr lang="fi-FI" dirty="0" smtClean="0"/>
              <a:t> </a:t>
            </a:r>
            <a:r>
              <a:rPr lang="fi-FI" dirty="0" err="1" smtClean="0"/>
              <a:t>day</a:t>
            </a:r>
            <a:r>
              <a:rPr lang="fi-FI" dirty="0" smtClean="0"/>
              <a:t> is </a:t>
            </a:r>
            <a:r>
              <a:rPr lang="fi-FI" dirty="0" err="1" smtClean="0"/>
              <a:t>most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thought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in </a:t>
            </a:r>
            <a:r>
              <a:rPr lang="fi-FI" dirty="0" err="1" smtClean="0"/>
              <a:t>terms</a:t>
            </a:r>
            <a:r>
              <a:rPr lang="fi-FI" dirty="0" smtClean="0"/>
              <a:t> of the establishment of a </a:t>
            </a:r>
            <a:r>
              <a:rPr lang="fi-FI" dirty="0" err="1" smtClean="0"/>
              <a:t>richer</a:t>
            </a:r>
            <a:r>
              <a:rPr lang="fi-FI" dirty="0" smtClean="0"/>
              <a:t>,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authentic</a:t>
            </a:r>
            <a:r>
              <a:rPr lang="fi-FI" dirty="0" smtClean="0"/>
              <a:t> </a:t>
            </a:r>
            <a:r>
              <a:rPr lang="fi-FI" dirty="0" err="1" smtClean="0"/>
              <a:t>sense</a:t>
            </a:r>
            <a:r>
              <a:rPr lang="fi-FI" dirty="0" smtClean="0"/>
              <a:t> of </a:t>
            </a:r>
            <a:r>
              <a:rPr lang="fi-FI" dirty="0" err="1" smtClean="0"/>
              <a:t>identity</a:t>
            </a:r>
            <a:r>
              <a:rPr lang="fi-FI" dirty="0" smtClean="0"/>
              <a:t>.” (Mitchell 1993)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70247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Muodikas </a:t>
            </a:r>
            <a:r>
              <a:rPr lang="fi-FI" dirty="0" err="1" smtClean="0"/>
              <a:t>mindfulness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Jos analyysissä ja muissa terapioissa identiteetin, yksilöllisyyden, olemisen mielekkyyden kysymyksiä, niin kiinnostus </a:t>
            </a:r>
            <a:r>
              <a:rPr lang="fi-FI" dirty="0" err="1" smtClean="0"/>
              <a:t>mindfulnessiin</a:t>
            </a:r>
            <a:r>
              <a:rPr lang="fi-FI" dirty="0" smtClean="0"/>
              <a:t> liittyy samaan tarpeeseen.</a:t>
            </a:r>
          </a:p>
          <a:p>
            <a:r>
              <a:rPr lang="fi-FI" dirty="0" smtClean="0"/>
              <a:t>Yleisemmin jooga, </a:t>
            </a:r>
            <a:r>
              <a:rPr lang="fi-FI" dirty="0" err="1" smtClean="0"/>
              <a:t>zen</a:t>
            </a:r>
            <a:r>
              <a:rPr lang="fi-FI" dirty="0" smtClean="0"/>
              <a:t>, buddhalaisuus eri muodoissaan tarjoavat ihmisille jotakin mihin tarttua, jonka avulla käsitellä itseään ja suhdetta maailmaan, mutta sitoutumatta uskonnolliseen maailmankuvaan ja yhteisöön.</a:t>
            </a:r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8176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Zen ja tietoinen läsnäolo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err="1" smtClean="0"/>
              <a:t>Mindfulness</a:t>
            </a:r>
            <a:r>
              <a:rPr lang="fi-FI" dirty="0" smtClean="0"/>
              <a:t> eli tietoinen </a:t>
            </a:r>
            <a:r>
              <a:rPr lang="fi-FI" dirty="0"/>
              <a:t>läsnäolo on </a:t>
            </a:r>
            <a:r>
              <a:rPr lang="fi-FI" dirty="0" smtClean="0"/>
              <a:t>tärkeä osa </a:t>
            </a:r>
            <a:r>
              <a:rPr lang="fi-FI" dirty="0"/>
              <a:t>buddhalaista käytännön elämää, </a:t>
            </a:r>
            <a:r>
              <a:rPr lang="fi-FI" dirty="0" err="1" smtClean="0"/>
              <a:t>sanghaa</a:t>
            </a:r>
            <a:r>
              <a:rPr lang="fi-FI" dirty="0" smtClean="0"/>
              <a:t>.</a:t>
            </a:r>
          </a:p>
          <a:p>
            <a:r>
              <a:rPr lang="fi-FI" dirty="0"/>
              <a:t>T</a:t>
            </a:r>
            <a:r>
              <a:rPr lang="fi-FI" dirty="0" smtClean="0"/>
              <a:t>oinen </a:t>
            </a:r>
            <a:r>
              <a:rPr lang="fi-FI" dirty="0"/>
              <a:t>keskeinen osa on </a:t>
            </a:r>
            <a:r>
              <a:rPr lang="fi-FI" dirty="0" err="1"/>
              <a:t>zazen</a:t>
            </a:r>
            <a:r>
              <a:rPr lang="fi-FI" dirty="0"/>
              <a:t>, istuminen hiljaa tyynyllä jalat lootusasennossa, kädet edessä paikoillaan, selkä suorana, silmät puoliavoimena. </a:t>
            </a:r>
            <a:r>
              <a:rPr lang="fi-FI" dirty="0" smtClean="0"/>
              <a:t>Tässä mieli </a:t>
            </a:r>
            <a:r>
              <a:rPr lang="fi-FI" dirty="0"/>
              <a:t>keskittyy istumiseen, hengitykseen, ja tyhjenee muista </a:t>
            </a:r>
            <a:r>
              <a:rPr lang="fi-FI" dirty="0" smtClean="0"/>
              <a:t>sisällöistä, </a:t>
            </a:r>
            <a:r>
              <a:rPr lang="fi-FI" dirty="0"/>
              <a:t>avautuu ruumiin tuntemuksille ja lopulta mielen tai hengen läsnäololle itsessään</a:t>
            </a:r>
            <a:r>
              <a:rPr lang="fi-FI" dirty="0" smtClean="0"/>
              <a:t>.</a:t>
            </a:r>
          </a:p>
          <a:p>
            <a:r>
              <a:rPr lang="fi-FI" dirty="0" smtClean="0"/>
              <a:t>Mietiskely edistää tietoista läsnäoloa kaikissa elämän tilanteissa ja askareissa</a:t>
            </a:r>
            <a:endParaRPr lang="fi-FI" dirty="0"/>
          </a:p>
          <a:p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Mindfulness ja psykoanalyysi, 15.9.2015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4FC3C-96FD-274F-A472-22EC5171F875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31672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7361</TotalTime>
  <Words>2317</Words>
  <Application>Microsoft Macintosh PowerPoint</Application>
  <PresentationFormat>Näytössä katseltava diaesitys (4:3)</PresentationFormat>
  <Paragraphs>225</Paragraphs>
  <Slides>41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41</vt:i4>
      </vt:variant>
    </vt:vector>
  </HeadingPairs>
  <TitlesOfParts>
    <vt:vector size="42" baseType="lpstr">
      <vt:lpstr>Office-teema</vt:lpstr>
      <vt:lpstr>MINDFULNESS JA PSYKOANALYYSI – YHTÄLÄISYYKSIÄ JA EROJA </vt:lpstr>
      <vt:lpstr>Sisältö</vt:lpstr>
      <vt:lpstr>Psykoanalyysin taustoista</vt:lpstr>
      <vt:lpstr>Freudin näkemyksistä</vt:lpstr>
      <vt:lpstr>Freudin näkemyksistä</vt:lpstr>
      <vt:lpstr>Psykoanalyysistä tänään</vt:lpstr>
      <vt:lpstr>Psykoanalyysistä tänään</vt:lpstr>
      <vt:lpstr>Muodikas mindfulness</vt:lpstr>
      <vt:lpstr>Zen ja tietoinen läsnäolo</vt:lpstr>
      <vt:lpstr>Zenin maailmankuvasta</vt:lpstr>
      <vt:lpstr>Zenin maailmankuvasta</vt:lpstr>
      <vt:lpstr>Tietoinen läsnäolo</vt:lpstr>
      <vt:lpstr>2. Mitä tietoinen läsnäolo on käytännössä?</vt:lpstr>
      <vt:lpstr>Zenin elämänasenteesta</vt:lpstr>
      <vt:lpstr>Zenin elämänasenteesta</vt:lpstr>
      <vt:lpstr>Zenin elämänasenteesta</vt:lpstr>
      <vt:lpstr>Zenin elämänasenteesta</vt:lpstr>
      <vt:lpstr>Zenin elämänasenteesta</vt:lpstr>
      <vt:lpstr>3. Psykoanalyysistä käytännössä</vt:lpstr>
      <vt:lpstr>Kaksi lähestymistapaa</vt:lpstr>
      <vt:lpstr>Klassinen lähestymistapa</vt:lpstr>
      <vt:lpstr>Relationaalinen lähestymistapa</vt:lpstr>
      <vt:lpstr>Mielen ongelmista</vt:lpstr>
      <vt:lpstr>Mielen ongelmista</vt:lpstr>
      <vt:lpstr>Mielen ongelmista</vt:lpstr>
      <vt:lpstr>Analyysistä käytännössä</vt:lpstr>
      <vt:lpstr>Analyysistä käytännössä</vt:lpstr>
      <vt:lpstr>4. Yhtäläisyyksiä</vt:lpstr>
      <vt:lpstr>Yhtäläisyyksiä</vt:lpstr>
      <vt:lpstr>Yhtäläisyyksiä</vt:lpstr>
      <vt:lpstr>Yhtäläisyyksiä</vt:lpstr>
      <vt:lpstr>5. Eroja</vt:lpstr>
      <vt:lpstr>Eroja</vt:lpstr>
      <vt:lpstr>Eroja</vt:lpstr>
      <vt:lpstr>6.  Annettavaa toisilleen?</vt:lpstr>
      <vt:lpstr>Annettavaa toisilleen?</vt:lpstr>
      <vt:lpstr>Annettavaa toisilleen</vt:lpstr>
      <vt:lpstr>Annettavaa toisilleen?</vt:lpstr>
      <vt:lpstr>Annettavaa toisilleen?</vt:lpstr>
      <vt:lpstr>Annettavaa toisilleen?</vt:lpstr>
      <vt:lpstr>Kirjallisuutta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MINDFULNESS JA PSYKOANALYYSI – YHTÄLÄISYYKSIÄ JA EROJA </dc:title>
  <dc:creator>Jussi Kotkavirta</dc:creator>
  <cp:lastModifiedBy>Jussi Kotkavirta</cp:lastModifiedBy>
  <cp:revision>69</cp:revision>
  <dcterms:created xsi:type="dcterms:W3CDTF">2015-09-10T09:19:49Z</dcterms:created>
  <dcterms:modified xsi:type="dcterms:W3CDTF">2016-02-20T15:02:33Z</dcterms:modified>
</cp:coreProperties>
</file>